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33"/>
  </p:notesMasterIdLst>
  <p:handoutMasterIdLst>
    <p:handoutMasterId r:id="rId34"/>
  </p:handoutMasterIdLst>
  <p:sldIdLst>
    <p:sldId id="256" r:id="rId2"/>
    <p:sldId id="28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73" r:id="rId15"/>
    <p:sldId id="272" r:id="rId16"/>
    <p:sldId id="271" r:id="rId17"/>
    <p:sldId id="270" r:id="rId18"/>
    <p:sldId id="274" r:id="rId19"/>
    <p:sldId id="278" r:id="rId20"/>
    <p:sldId id="277" r:id="rId21"/>
    <p:sldId id="276" r:id="rId22"/>
    <p:sldId id="275" r:id="rId23"/>
    <p:sldId id="286" r:id="rId24"/>
    <p:sldId id="285" r:id="rId25"/>
    <p:sldId id="284" r:id="rId26"/>
    <p:sldId id="283" r:id="rId27"/>
    <p:sldId id="282" r:id="rId28"/>
    <p:sldId id="281" r:id="rId29"/>
    <p:sldId id="280" r:id="rId30"/>
    <p:sldId id="268" r:id="rId31"/>
    <p:sldId id="269" r:id="rId3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D12705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70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10D4C6-80DC-4E87-8487-2D4CA1D95AF8}" type="datetimeFigureOut">
              <a:rPr lang="en-US" smtClean="0"/>
              <a:pPr/>
              <a:t>9/3/2014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DB2057-3726-443A-B964-3E7FAC9328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4761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727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27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27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27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EB64753-0F69-4BFB-A427-15666FECB2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8040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7F659C-013A-4AEA-AD9E-807C90D3B845}" type="slidenum">
              <a:rPr lang="en-US"/>
              <a:pPr/>
              <a:t>2</a:t>
            </a:fld>
            <a:endParaRPr lang="en-US"/>
          </a:p>
        </p:txBody>
      </p:sp>
      <p:sp>
        <p:nvSpPr>
          <p:cNvPr id="737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2075" tIns="46038" rIns="92075" bIns="46038"/>
          <a:lstStyle/>
          <a:p>
            <a:r>
              <a:rPr lang="en-US" sz="1400"/>
              <a:t>Briefly discuss the rules of the game as they appear on the screen.</a:t>
            </a:r>
          </a:p>
        </p:txBody>
      </p:sp>
      <p:sp>
        <p:nvSpPr>
          <p:cNvPr id="7373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E5B81-D83A-4265-8729-E3F0DB0F54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D3FFE-88D5-41EF-BED5-8D9215D8F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A4964-30E8-421A-8696-985521962F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E2502-0B0A-4D84-88C1-8B38214BAA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409F2-98DF-44C6-8052-7682738007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8338C-8B18-4685-A321-BC11211FC2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DC1CF-0FB2-4B13-B2C9-FBC124FE7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202BF-6EDF-4A2A-937F-26F3C6674D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BA665-BE41-4A72-BD7A-F818EBFCB2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064A0-491F-46F3-8AB7-B5745BEDBD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22F91-4D9B-4510-B021-D2578ABF2D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0DB87C-8A86-4947-9FE1-513A2F84904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slide" Target="slide17.xml"/><Relationship Id="rId18" Type="http://schemas.openxmlformats.org/officeDocument/2006/relationships/slide" Target="slide22.xml"/><Relationship Id="rId26" Type="http://schemas.openxmlformats.org/officeDocument/2006/relationships/slide" Target="slide31.xml"/><Relationship Id="rId3" Type="http://schemas.openxmlformats.org/officeDocument/2006/relationships/slide" Target="slide5.xml"/><Relationship Id="rId21" Type="http://schemas.openxmlformats.org/officeDocument/2006/relationships/slide" Target="slide25.xml"/><Relationship Id="rId7" Type="http://schemas.openxmlformats.org/officeDocument/2006/relationships/slide" Target="slide9.xml"/><Relationship Id="rId12" Type="http://schemas.openxmlformats.org/officeDocument/2006/relationships/slide" Target="slide16.xml"/><Relationship Id="rId17" Type="http://schemas.openxmlformats.org/officeDocument/2006/relationships/slide" Target="slide21.xml"/><Relationship Id="rId25" Type="http://schemas.openxmlformats.org/officeDocument/2006/relationships/slide" Target="slide29.xml"/><Relationship Id="rId2" Type="http://schemas.openxmlformats.org/officeDocument/2006/relationships/slide" Target="slide4.xml"/><Relationship Id="rId16" Type="http://schemas.openxmlformats.org/officeDocument/2006/relationships/slide" Target="slide20.xml"/><Relationship Id="rId20" Type="http://schemas.openxmlformats.org/officeDocument/2006/relationships/slide" Target="slide24.xml"/><Relationship Id="rId1" Type="http://schemas.openxmlformats.org/officeDocument/2006/relationships/slideLayout" Target="../slideLayouts/slideLayout7.xml"/><Relationship Id="rId6" Type="http://schemas.openxmlformats.org/officeDocument/2006/relationships/slide" Target="slide8.xml"/><Relationship Id="rId11" Type="http://schemas.openxmlformats.org/officeDocument/2006/relationships/slide" Target="slide15.xml"/><Relationship Id="rId24" Type="http://schemas.openxmlformats.org/officeDocument/2006/relationships/slide" Target="slide28.xml"/><Relationship Id="rId5" Type="http://schemas.openxmlformats.org/officeDocument/2006/relationships/slide" Target="slide7.xml"/><Relationship Id="rId15" Type="http://schemas.openxmlformats.org/officeDocument/2006/relationships/slide" Target="slide19.xml"/><Relationship Id="rId23" Type="http://schemas.openxmlformats.org/officeDocument/2006/relationships/slide" Target="slide27.xml"/><Relationship Id="rId10" Type="http://schemas.openxmlformats.org/officeDocument/2006/relationships/slide" Target="slide14.xml"/><Relationship Id="rId19" Type="http://schemas.openxmlformats.org/officeDocument/2006/relationships/slide" Target="slide23.xml"/><Relationship Id="rId4" Type="http://schemas.openxmlformats.org/officeDocument/2006/relationships/slide" Target="slide6.xml"/><Relationship Id="rId9" Type="http://schemas.openxmlformats.org/officeDocument/2006/relationships/slide" Target="slide12.xml"/><Relationship Id="rId14" Type="http://schemas.openxmlformats.org/officeDocument/2006/relationships/slide" Target="slide18.xml"/><Relationship Id="rId22" Type="http://schemas.openxmlformats.org/officeDocument/2006/relationships/slide" Target="slide26.xml"/><Relationship Id="rId27" Type="http://schemas.openxmlformats.org/officeDocument/2006/relationships/slide" Target="slide3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1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4" Type="http://schemas.openxmlformats.org/officeDocument/2006/relationships/slide" Target="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152400" y="152400"/>
            <a:ext cx="1524000" cy="6477000"/>
            <a:chOff x="152400" y="228600"/>
            <a:chExt cx="1524000" cy="6477000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3" cstate="print">
              <a:lum bright="88000" contrast="-100000"/>
            </a:blip>
            <a:srcRect/>
            <a:stretch>
              <a:fillRect/>
            </a:stretch>
          </p:blipFill>
          <p:spPr bwMode="auto">
            <a:xfrm>
              <a:off x="990600" y="1219200"/>
              <a:ext cx="619512" cy="609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3" cstate="print">
              <a:lum bright="88000" contrast="-100000"/>
            </a:blip>
            <a:srcRect/>
            <a:stretch>
              <a:fillRect/>
            </a:stretch>
          </p:blipFill>
          <p:spPr bwMode="auto">
            <a:xfrm>
              <a:off x="152400" y="228600"/>
              <a:ext cx="619512" cy="609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3" cstate="print">
              <a:lum bright="88000" contrast="-100000"/>
            </a:blip>
            <a:srcRect/>
            <a:stretch>
              <a:fillRect/>
            </a:stretch>
          </p:blipFill>
          <p:spPr bwMode="auto">
            <a:xfrm>
              <a:off x="152400" y="2057400"/>
              <a:ext cx="619512" cy="609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3" cstate="print">
              <a:lum bright="88000" contrast="-100000"/>
            </a:blip>
            <a:srcRect/>
            <a:stretch>
              <a:fillRect/>
            </a:stretch>
          </p:blipFill>
          <p:spPr bwMode="auto">
            <a:xfrm>
              <a:off x="152400" y="4267200"/>
              <a:ext cx="619512" cy="609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3" cstate="print">
              <a:lum bright="88000" contrast="-100000"/>
            </a:blip>
            <a:srcRect/>
            <a:stretch>
              <a:fillRect/>
            </a:stretch>
          </p:blipFill>
          <p:spPr bwMode="auto">
            <a:xfrm>
              <a:off x="152400" y="6096000"/>
              <a:ext cx="619512" cy="609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3" cstate="print">
              <a:lum bright="88000" contrast="-100000"/>
            </a:blip>
            <a:srcRect/>
            <a:stretch>
              <a:fillRect/>
            </a:stretch>
          </p:blipFill>
          <p:spPr bwMode="auto">
            <a:xfrm>
              <a:off x="1056888" y="3200400"/>
              <a:ext cx="619512" cy="609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3" cstate="print">
              <a:lum bright="88000" contrast="-100000"/>
            </a:blip>
            <a:srcRect/>
            <a:stretch>
              <a:fillRect/>
            </a:stretch>
          </p:blipFill>
          <p:spPr bwMode="auto">
            <a:xfrm>
              <a:off x="1056888" y="5181600"/>
              <a:ext cx="619512" cy="609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2193925" y="4537075"/>
            <a:ext cx="260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 </a:t>
            </a:r>
          </a:p>
        </p:txBody>
      </p:sp>
      <p:pic>
        <p:nvPicPr>
          <p:cNvPr id="1026" name="Picture 2" descr="T:\BPHP Administration\Photographs\Fred the Preparedness Dog\Fred1Colo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4325" y="2406466"/>
            <a:ext cx="3394075" cy="2901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05000" y="6019800"/>
            <a:ext cx="533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Arial" pitchFamily="34" charset="0"/>
                <a:cs typeface="Arial" pitchFamily="34" charset="0"/>
              </a:rPr>
              <a:t>First Edition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WordArt 3"/>
          <p:cNvSpPr>
            <a:spLocks noChangeArrowheads="1" noChangeShapeType="1" noTextEdit="1"/>
          </p:cNvSpPr>
          <p:nvPr/>
        </p:nvSpPr>
        <p:spPr bwMode="auto">
          <a:xfrm>
            <a:off x="1066800" y="609600"/>
            <a:ext cx="6934200" cy="1600200"/>
          </a:xfrm>
          <a:prstGeom prst="rect">
            <a:avLst/>
          </a:prstGeom>
        </p:spPr>
        <p:txBody>
          <a:bodyPr wrap="none" fromWordArt="1">
            <a:prstTxWarp prst="textInflate">
              <a:avLst/>
            </a:prstTxWarp>
          </a:bodyPr>
          <a:lstStyle/>
          <a:p>
            <a:pPr algn="ctr"/>
            <a:r>
              <a:rPr lang="en-US" sz="6000" kern="10" dirty="0" smtClean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innerShdw blurRad="114300">
                    <a:prstClr val="black"/>
                  </a:innerShdw>
                </a:effectLst>
                <a:latin typeface="Arial Black"/>
              </a:rPr>
              <a:t>Prepardy</a:t>
            </a:r>
            <a:endParaRPr lang="en-US" sz="6000" kern="10" dirty="0">
              <a:ln w="19050">
                <a:solidFill>
                  <a:srgbClr val="000000"/>
                </a:solidFill>
                <a:round/>
                <a:headEnd/>
                <a:tailEnd/>
              </a:ln>
              <a:solidFill>
                <a:srgbClr val="C00000"/>
              </a:solidFill>
              <a:effectLst>
                <a:innerShdw blurRad="114300">
                  <a:prstClr val="black"/>
                </a:innerShdw>
              </a:effectLst>
              <a:latin typeface="Arial Black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00200" y="5486400"/>
            <a:ext cx="594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itchFamily="34" charset="0"/>
                <a:cs typeface="Arial" pitchFamily="34" charset="0"/>
              </a:rPr>
              <a:t>Emergency Preparedness Game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8001000" y="5734507"/>
            <a:ext cx="1229112" cy="1123493"/>
            <a:chOff x="8534400" y="3124199"/>
            <a:chExt cx="1838712" cy="1809293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>
            <a:blip r:embed="rId5" cstate="print">
              <a:biLevel thresh="50000"/>
            </a:blip>
            <a:srcRect/>
            <a:stretch>
              <a:fillRect/>
            </a:stretch>
          </p:blipFill>
          <p:spPr bwMode="auto">
            <a:xfrm>
              <a:off x="8534400" y="3124199"/>
              <a:ext cx="1838712" cy="1809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8" name="TextBox 17"/>
            <p:cNvSpPr txBox="1"/>
            <p:nvPr/>
          </p:nvSpPr>
          <p:spPr>
            <a:xfrm>
              <a:off x="8839200" y="4343400"/>
              <a:ext cx="1219200" cy="446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Ages 6+</a:t>
              </a:r>
              <a:endParaRPr lang="en-U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4099" name="Picture 3" descr="C:\Users\arosenow\Desktop\KS_KDHELogo_Blue-Gold_9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448800" y="2819400"/>
            <a:ext cx="993708" cy="6532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hem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  <a:effectLst>
            <a:outerShdw dist="35921" dir="2700000" algn="ctr" rotWithShape="0">
              <a:schemeClr val="bg2"/>
            </a:outerShdw>
          </a:effectLst>
        </p:spPr>
        <p:txBody>
          <a:bodyPr lIns="92075" tIns="46038" rIns="92075" bIns="46038" anchor="ctr"/>
          <a:lstStyle/>
          <a:p>
            <a:r>
              <a:rPr lang="en-US" sz="4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Prepardy Rules</a:t>
            </a:r>
            <a:endParaRPr lang="en-US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684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609600" y="1828800"/>
            <a:ext cx="4495800" cy="4114800"/>
          </a:xfrm>
          <a:noFill/>
          <a:ln/>
        </p:spPr>
        <p:txBody>
          <a:bodyPr lIns="92075" tIns="46038" rIns="92075" bIns="46038"/>
          <a:lstStyle/>
          <a:p>
            <a:pPr>
              <a:buClr>
                <a:srgbClr val="CC0000"/>
              </a:buClr>
              <a:buSzPct val="125000"/>
              <a:buFontTx/>
              <a:buChar char="•"/>
            </a:pPr>
            <a:r>
              <a:rPr lang="en-US" sz="3200" dirty="0" smtClean="0"/>
              <a:t>Answers </a:t>
            </a:r>
            <a:r>
              <a:rPr lang="en-US" sz="3200" dirty="0"/>
              <a:t>must be in the form of a </a:t>
            </a:r>
            <a:r>
              <a:rPr lang="en-US" sz="3200" dirty="0" smtClean="0"/>
              <a:t>question</a:t>
            </a:r>
          </a:p>
          <a:p>
            <a:pPr>
              <a:buClr>
                <a:srgbClr val="CC0000"/>
              </a:buClr>
              <a:buSzPct val="125000"/>
              <a:buNone/>
            </a:pPr>
            <a:endParaRPr lang="en-US" sz="3200" dirty="0"/>
          </a:p>
          <a:p>
            <a:pPr>
              <a:buClr>
                <a:srgbClr val="CC0000"/>
              </a:buClr>
              <a:buSzPct val="125000"/>
              <a:buFontTx/>
              <a:buChar char="•"/>
            </a:pPr>
            <a:r>
              <a:rPr lang="en-US" sz="3200" dirty="0" smtClean="0"/>
              <a:t>Points for partially correct answers are awarded at the teacher’s discretion</a:t>
            </a:r>
          </a:p>
          <a:p>
            <a:pPr>
              <a:buClr>
                <a:srgbClr val="CC0000"/>
              </a:buClr>
              <a:buSzPct val="125000"/>
              <a:buFontTx/>
              <a:buChar char="•"/>
            </a:pPr>
            <a:endParaRPr lang="en-US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2250840"/>
            <a:ext cx="3027363" cy="3006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6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6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6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6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4" grpId="0" build="p" autoUpdateAnimBg="0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304800" y="533400"/>
            <a:ext cx="8542338" cy="5486400"/>
            <a:chOff x="304800" y="304800"/>
            <a:chExt cx="8542338" cy="5486400"/>
          </a:xfrm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3076" name="Rectangle 4">
              <a:hlinkClick r:id="rId2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04800" y="1371600"/>
              <a:ext cx="1524000" cy="762000"/>
            </a:xfrm>
            <a:prstGeom prst="rect">
              <a:avLst/>
            </a:prstGeom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r>
                <a:rPr lang="en-US" sz="3600" b="1" dirty="0">
                  <a:latin typeface="Arial" pitchFamily="34" charset="0"/>
                  <a:cs typeface="Arial" pitchFamily="34" charset="0"/>
                  <a:hlinkClick r:id="rId2" action="ppaction://hlinksldjump"/>
                </a:rPr>
                <a:t>$</a:t>
              </a:r>
              <a:r>
                <a:rPr lang="en-US" sz="36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hlinkClick r:id="rId2" action="ppaction://hlinksldjump"/>
                </a:rPr>
                <a:t>100</a:t>
              </a:r>
              <a:endParaRPr lang="en-US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85" name="Rectangle 13"/>
            <p:cNvSpPr>
              <a:spLocks noChangeArrowheads="1"/>
            </p:cNvSpPr>
            <p:nvPr/>
          </p:nvSpPr>
          <p:spPr bwMode="auto">
            <a:xfrm>
              <a:off x="304800" y="304800"/>
              <a:ext cx="1524000" cy="914400"/>
            </a:xfrm>
            <a:prstGeom prst="rect">
              <a:avLst/>
            </a:prstGeom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2000" b="1" dirty="0" smtClean="0">
                  <a:latin typeface="Arial" pitchFamily="34" charset="0"/>
                  <a:cs typeface="Arial" pitchFamily="34" charset="0"/>
                </a:rPr>
                <a:t>Make a </a:t>
              </a:r>
              <a:br>
                <a:rPr lang="en-US" sz="2000" b="1" dirty="0" smtClean="0">
                  <a:latin typeface="Arial" pitchFamily="34" charset="0"/>
                  <a:cs typeface="Arial" pitchFamily="34" charset="0"/>
                </a:rPr>
              </a:br>
              <a:r>
                <a:rPr lang="en-US" sz="2000" b="1" dirty="0" smtClean="0">
                  <a:latin typeface="Arial" pitchFamily="34" charset="0"/>
                  <a:cs typeface="Arial" pitchFamily="34" charset="0"/>
                </a:rPr>
                <a:t>Plan</a:t>
              </a:r>
              <a:endParaRPr lang="en-US" sz="2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00" name="Rectangle 28"/>
            <p:cNvSpPr>
              <a:spLocks noChangeArrowheads="1"/>
            </p:cNvSpPr>
            <p:nvPr/>
          </p:nvSpPr>
          <p:spPr bwMode="auto">
            <a:xfrm>
              <a:off x="2057400" y="304800"/>
              <a:ext cx="1524000" cy="914400"/>
            </a:xfrm>
            <a:prstGeom prst="rect">
              <a:avLst/>
            </a:prstGeom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r>
                <a:rPr lang="en-US" sz="2000" b="1" dirty="0" smtClean="0">
                  <a:latin typeface="Arial" pitchFamily="34" charset="0"/>
                  <a:cs typeface="Arial" pitchFamily="34" charset="0"/>
                </a:rPr>
                <a:t>Make a </a:t>
              </a:r>
              <a:br>
                <a:rPr lang="en-US" sz="2000" b="1" dirty="0" smtClean="0">
                  <a:latin typeface="Arial" pitchFamily="34" charset="0"/>
                  <a:cs typeface="Arial" pitchFamily="34" charset="0"/>
                </a:rPr>
              </a:br>
              <a:r>
                <a:rPr lang="en-US" sz="2000" b="1" dirty="0" smtClean="0">
                  <a:latin typeface="Arial" pitchFamily="34" charset="0"/>
                  <a:cs typeface="Arial" pitchFamily="34" charset="0"/>
                </a:rPr>
                <a:t>Kit</a:t>
              </a:r>
              <a:endParaRPr lang="en-US" sz="2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01" name="Rectangle 29"/>
            <p:cNvSpPr>
              <a:spLocks noChangeArrowheads="1"/>
            </p:cNvSpPr>
            <p:nvPr/>
          </p:nvSpPr>
          <p:spPr bwMode="auto">
            <a:xfrm>
              <a:off x="3810000" y="304800"/>
              <a:ext cx="1524000" cy="914400"/>
            </a:xfrm>
            <a:prstGeom prst="rect">
              <a:avLst/>
            </a:prstGeom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r>
                <a:rPr lang="en-US" sz="2000" b="1" dirty="0" smtClean="0">
                  <a:latin typeface="Arial" pitchFamily="34" charset="0"/>
                  <a:cs typeface="Arial" pitchFamily="34" charset="0"/>
                </a:rPr>
                <a:t>Stay </a:t>
              </a:r>
              <a:br>
                <a:rPr lang="en-US" sz="2000" b="1" dirty="0" smtClean="0">
                  <a:latin typeface="Arial" pitchFamily="34" charset="0"/>
                  <a:cs typeface="Arial" pitchFamily="34" charset="0"/>
                </a:rPr>
              </a:br>
              <a:r>
                <a:rPr lang="en-US" sz="2000" b="1" dirty="0" smtClean="0">
                  <a:latin typeface="Arial" pitchFamily="34" charset="0"/>
                  <a:cs typeface="Arial" pitchFamily="34" charset="0"/>
                </a:rPr>
                <a:t>Informed</a:t>
              </a:r>
              <a:endParaRPr lang="en-US" sz="2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02" name="Rectangle 30"/>
            <p:cNvSpPr>
              <a:spLocks noChangeArrowheads="1"/>
            </p:cNvSpPr>
            <p:nvPr/>
          </p:nvSpPr>
          <p:spPr bwMode="auto">
            <a:xfrm>
              <a:off x="5562600" y="304800"/>
              <a:ext cx="1524000" cy="914400"/>
            </a:xfrm>
            <a:prstGeom prst="rect">
              <a:avLst/>
            </a:prstGeom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r>
                <a:rPr lang="en-US" sz="2000" b="1" dirty="0" smtClean="0">
                  <a:latin typeface="Arial" pitchFamily="34" charset="0"/>
                  <a:cs typeface="Arial" pitchFamily="34" charset="0"/>
                </a:rPr>
                <a:t>Resources</a:t>
              </a:r>
              <a:endParaRPr lang="en-US" sz="2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03" name="Rectangle 31"/>
            <p:cNvSpPr>
              <a:spLocks noChangeArrowheads="1"/>
            </p:cNvSpPr>
            <p:nvPr/>
          </p:nvSpPr>
          <p:spPr bwMode="auto">
            <a:xfrm>
              <a:off x="7315200" y="304800"/>
              <a:ext cx="1524000" cy="914400"/>
            </a:xfrm>
            <a:prstGeom prst="rect">
              <a:avLst/>
            </a:prstGeom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r>
                <a:rPr lang="en-US" sz="2000" b="1" dirty="0" smtClean="0">
                  <a:latin typeface="Arial" pitchFamily="34" charset="0"/>
                  <a:cs typeface="Arial" pitchFamily="34" charset="0"/>
                </a:rPr>
                <a:t>Fred</a:t>
              </a:r>
              <a:endParaRPr lang="en-US" sz="2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04" name="Rectangle 32">
              <a:hlinkClick r:id="rId2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04800" y="2286000"/>
              <a:ext cx="1524000" cy="762000"/>
            </a:xfrm>
            <a:prstGeom prst="rect">
              <a:avLst/>
            </a:prstGeom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r>
                <a:rPr lang="en-US" sz="3600" b="1" dirty="0">
                  <a:latin typeface="Arial" pitchFamily="34" charset="0"/>
                  <a:cs typeface="Arial" pitchFamily="34" charset="0"/>
                  <a:hlinkClick r:id="rId3" action="ppaction://hlinksldjump"/>
                </a:rPr>
                <a:t>$200</a:t>
              </a:r>
              <a:endParaRPr lang="en-US" sz="3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05" name="Rectangle 33">
              <a:hlinkClick r:id="rId2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04800" y="3200400"/>
              <a:ext cx="1524000" cy="762000"/>
            </a:xfrm>
            <a:prstGeom prst="rect">
              <a:avLst/>
            </a:prstGeom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r>
                <a:rPr lang="en-US" sz="3600" b="1" dirty="0">
                  <a:latin typeface="Arial" pitchFamily="34" charset="0"/>
                  <a:cs typeface="Arial" pitchFamily="34" charset="0"/>
                  <a:hlinkClick r:id="rId4" action="ppaction://hlinksldjump"/>
                </a:rPr>
                <a:t>$300</a:t>
              </a:r>
              <a:endParaRPr lang="en-US" sz="3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06" name="Rectangle 34">
              <a:hlinkClick r:id="rId2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04800" y="4114800"/>
              <a:ext cx="1524000" cy="762000"/>
            </a:xfrm>
            <a:prstGeom prst="rect">
              <a:avLst/>
            </a:prstGeom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r>
                <a:rPr lang="en-US" sz="3600" b="1" dirty="0">
                  <a:latin typeface="Arial" pitchFamily="34" charset="0"/>
                  <a:cs typeface="Arial" pitchFamily="34" charset="0"/>
                  <a:hlinkClick r:id="rId5" action="ppaction://hlinksldjump"/>
                </a:rPr>
                <a:t>$400</a:t>
              </a:r>
              <a:endParaRPr lang="en-US" sz="3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07" name="Rectangle 35">
              <a:hlinkClick r:id="rId2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04800" y="5029200"/>
              <a:ext cx="1524000" cy="762000"/>
            </a:xfrm>
            <a:prstGeom prst="rect">
              <a:avLst/>
            </a:prstGeom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r>
                <a:rPr lang="en-US" sz="3600" b="1" dirty="0">
                  <a:latin typeface="Arial" pitchFamily="34" charset="0"/>
                  <a:cs typeface="Arial" pitchFamily="34" charset="0"/>
                  <a:hlinkClick r:id="rId6" action="ppaction://hlinksldjump"/>
                </a:rPr>
                <a:t>$500</a:t>
              </a:r>
              <a:endParaRPr lang="en-US" sz="3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12" name="Rectangle 40">
              <a:hlinkClick r:id="rId2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2087563" y="1371600"/>
              <a:ext cx="1524000" cy="762000"/>
            </a:xfrm>
            <a:prstGeom prst="rect">
              <a:avLst/>
            </a:prstGeom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r>
                <a:rPr lang="en-US" sz="3600" b="1" dirty="0">
                  <a:latin typeface="Arial" pitchFamily="34" charset="0"/>
                  <a:cs typeface="Arial" pitchFamily="34" charset="0"/>
                  <a:hlinkClick r:id="rId7" action="ppaction://hlinksldjump"/>
                </a:rPr>
                <a:t>$100</a:t>
              </a:r>
              <a:endParaRPr lang="en-US" sz="3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13" name="Rectangle 41">
              <a:hlinkClick r:id="rId2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2087563" y="2286000"/>
              <a:ext cx="1524000" cy="762000"/>
            </a:xfrm>
            <a:prstGeom prst="rect">
              <a:avLst/>
            </a:prstGeom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r>
                <a:rPr lang="en-US" sz="3600" b="1" dirty="0">
                  <a:latin typeface="Arial" pitchFamily="34" charset="0"/>
                  <a:cs typeface="Arial" pitchFamily="34" charset="0"/>
                  <a:hlinkClick r:id="rId8" action="ppaction://hlinksldjump"/>
                </a:rPr>
                <a:t>$200</a:t>
              </a:r>
              <a:endParaRPr lang="en-US" sz="3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14" name="Rectangle 42">
              <a:hlinkClick r:id="rId2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2087563" y="3200400"/>
              <a:ext cx="1524000" cy="762000"/>
            </a:xfrm>
            <a:prstGeom prst="rect">
              <a:avLst/>
            </a:prstGeom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r>
                <a:rPr lang="en-US" sz="3600" b="1" dirty="0" smtClean="0">
                  <a:latin typeface="Arial" pitchFamily="34" charset="0"/>
                  <a:cs typeface="Arial" pitchFamily="34" charset="0"/>
                  <a:hlinkClick r:id="rId4" action="ppaction://hlinksldjump"/>
                </a:rPr>
                <a:t>$300</a:t>
              </a:r>
              <a:endParaRPr lang="en-US" sz="3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15" name="Rectangle 43">
              <a:hlinkClick r:id="rId2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2087563" y="4114800"/>
              <a:ext cx="1524000" cy="762000"/>
            </a:xfrm>
            <a:prstGeom prst="rect">
              <a:avLst/>
            </a:prstGeom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r>
                <a:rPr lang="en-US" sz="3600" b="1" dirty="0">
                  <a:latin typeface="Arial" pitchFamily="34" charset="0"/>
                  <a:cs typeface="Arial" pitchFamily="34" charset="0"/>
                  <a:hlinkClick r:id="rId9" action="ppaction://hlinksldjump"/>
                </a:rPr>
                <a:t>$400</a:t>
              </a:r>
              <a:endParaRPr lang="en-US" sz="3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16" name="Rectangle 44">
              <a:hlinkClick r:id="rId2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2087563" y="5029200"/>
              <a:ext cx="1524000" cy="762000"/>
            </a:xfrm>
            <a:prstGeom prst="rect">
              <a:avLst/>
            </a:prstGeom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r>
                <a:rPr lang="en-US" sz="3600" b="1" dirty="0">
                  <a:latin typeface="Arial" pitchFamily="34" charset="0"/>
                  <a:cs typeface="Arial" pitchFamily="34" charset="0"/>
                  <a:hlinkClick r:id="rId10" action="ppaction://hlinksldjump"/>
                </a:rPr>
                <a:t>$500</a:t>
              </a:r>
              <a:endParaRPr lang="en-US" sz="3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17" name="Rectangle 45">
              <a:hlinkClick r:id="rId2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829050" y="1371600"/>
              <a:ext cx="1524000" cy="762000"/>
            </a:xfrm>
            <a:prstGeom prst="rect">
              <a:avLst/>
            </a:prstGeom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r>
                <a:rPr lang="en-US" sz="3600" b="1" dirty="0">
                  <a:latin typeface="Arial" pitchFamily="34" charset="0"/>
                  <a:cs typeface="Arial" pitchFamily="34" charset="0"/>
                  <a:hlinkClick r:id="rId11" action="ppaction://hlinksldjump"/>
                </a:rPr>
                <a:t>$100</a:t>
              </a:r>
              <a:endParaRPr lang="en-US" sz="3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18" name="Rectangle 46">
              <a:hlinkClick r:id="rId2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829050" y="2286000"/>
              <a:ext cx="1524000" cy="762000"/>
            </a:xfrm>
            <a:prstGeom prst="rect">
              <a:avLst/>
            </a:prstGeom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r>
                <a:rPr lang="en-US" sz="3600" b="1" dirty="0">
                  <a:latin typeface="Arial" pitchFamily="34" charset="0"/>
                  <a:cs typeface="Arial" pitchFamily="34" charset="0"/>
                  <a:hlinkClick r:id="rId12" action="ppaction://hlinksldjump"/>
                </a:rPr>
                <a:t>$200</a:t>
              </a:r>
              <a:endParaRPr lang="en-US" sz="3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19" name="Rectangle 47">
              <a:hlinkClick r:id="rId2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829050" y="3200400"/>
              <a:ext cx="1524000" cy="762000"/>
            </a:xfrm>
            <a:prstGeom prst="rect">
              <a:avLst/>
            </a:prstGeom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r>
                <a:rPr lang="en-US" sz="3600" b="1" dirty="0">
                  <a:latin typeface="Arial" pitchFamily="34" charset="0"/>
                  <a:cs typeface="Arial" pitchFamily="34" charset="0"/>
                  <a:hlinkClick r:id="rId13" action="ppaction://hlinksldjump"/>
                </a:rPr>
                <a:t>$300</a:t>
              </a:r>
              <a:endParaRPr lang="en-US" sz="3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20" name="Rectangle 48">
              <a:hlinkClick r:id="rId2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829050" y="4114800"/>
              <a:ext cx="1524000" cy="762000"/>
            </a:xfrm>
            <a:prstGeom prst="rect">
              <a:avLst/>
            </a:prstGeom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r>
                <a:rPr lang="en-US" sz="3600" b="1" dirty="0">
                  <a:latin typeface="Arial" pitchFamily="34" charset="0"/>
                  <a:cs typeface="Arial" pitchFamily="34" charset="0"/>
                  <a:hlinkClick r:id="rId14" action="ppaction://hlinksldjump"/>
                </a:rPr>
                <a:t>$400</a:t>
              </a:r>
              <a:endParaRPr lang="en-US" sz="3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21" name="Rectangle 49">
              <a:hlinkClick r:id="rId2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829050" y="5029200"/>
              <a:ext cx="1524000" cy="762000"/>
            </a:xfrm>
            <a:prstGeom prst="rect">
              <a:avLst/>
            </a:prstGeom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r>
                <a:rPr lang="en-US" sz="3600" b="1" dirty="0">
                  <a:latin typeface="Arial" pitchFamily="34" charset="0"/>
                  <a:cs typeface="Arial" pitchFamily="34" charset="0"/>
                  <a:hlinkClick r:id="rId15" action="ppaction://hlinksldjump"/>
                </a:rPr>
                <a:t>$500</a:t>
              </a:r>
              <a:endParaRPr lang="en-US" sz="3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22" name="Rectangle 50">
              <a:hlinkClick r:id="rId2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5562600" y="1371600"/>
              <a:ext cx="1524000" cy="762000"/>
            </a:xfrm>
            <a:prstGeom prst="rect">
              <a:avLst/>
            </a:prstGeom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r>
                <a:rPr lang="en-US" sz="3600" b="1" dirty="0">
                  <a:latin typeface="Arial" pitchFamily="34" charset="0"/>
                  <a:cs typeface="Arial" pitchFamily="34" charset="0"/>
                  <a:hlinkClick r:id="rId16" action="ppaction://hlinksldjump"/>
                </a:rPr>
                <a:t>$100</a:t>
              </a:r>
              <a:endParaRPr lang="en-US" sz="3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23" name="Rectangle 51">
              <a:hlinkClick r:id="rId2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5562600" y="2286000"/>
              <a:ext cx="1524000" cy="762000"/>
            </a:xfrm>
            <a:prstGeom prst="rect">
              <a:avLst/>
            </a:prstGeom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r>
                <a:rPr lang="en-US" sz="3600" b="1" dirty="0">
                  <a:latin typeface="Arial" pitchFamily="34" charset="0"/>
                  <a:cs typeface="Arial" pitchFamily="34" charset="0"/>
                  <a:hlinkClick r:id="rId17" action="ppaction://hlinksldjump"/>
                </a:rPr>
                <a:t>$200</a:t>
              </a:r>
              <a:endParaRPr lang="en-US" sz="3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24" name="Rectangle 52">
              <a:hlinkClick r:id="rId2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5562600" y="3200400"/>
              <a:ext cx="1524000" cy="762000"/>
            </a:xfrm>
            <a:prstGeom prst="rect">
              <a:avLst/>
            </a:prstGeom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r>
                <a:rPr lang="en-US" sz="3600" b="1" dirty="0">
                  <a:latin typeface="Arial" pitchFamily="34" charset="0"/>
                  <a:cs typeface="Arial" pitchFamily="34" charset="0"/>
                  <a:hlinkClick r:id="rId18" action="ppaction://hlinksldjump"/>
                </a:rPr>
                <a:t>$300</a:t>
              </a:r>
              <a:endParaRPr lang="en-US" sz="3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25" name="Rectangle 53">
              <a:hlinkClick r:id="rId2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5562600" y="4114800"/>
              <a:ext cx="1524000" cy="762000"/>
            </a:xfrm>
            <a:prstGeom prst="rect">
              <a:avLst/>
            </a:prstGeom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r>
                <a:rPr lang="en-US" sz="3600" b="1" dirty="0">
                  <a:latin typeface="Arial" pitchFamily="34" charset="0"/>
                  <a:cs typeface="Arial" pitchFamily="34" charset="0"/>
                  <a:hlinkClick r:id="rId19" action="ppaction://hlinksldjump"/>
                </a:rPr>
                <a:t>$400</a:t>
              </a:r>
              <a:endParaRPr lang="en-US" sz="3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26" name="Rectangle 54">
              <a:hlinkClick r:id="rId2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5562600" y="5029200"/>
              <a:ext cx="1524000" cy="762000"/>
            </a:xfrm>
            <a:prstGeom prst="rect">
              <a:avLst/>
            </a:prstGeom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r>
                <a:rPr lang="en-US" sz="3600" b="1" dirty="0">
                  <a:latin typeface="Arial" pitchFamily="34" charset="0"/>
                  <a:cs typeface="Arial" pitchFamily="34" charset="0"/>
                  <a:hlinkClick r:id="rId20" action="ppaction://hlinksldjump"/>
                </a:rPr>
                <a:t>$500</a:t>
              </a:r>
              <a:endParaRPr lang="en-US" sz="3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27" name="Rectangle 55">
              <a:hlinkClick r:id="rId2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7323138" y="1371600"/>
              <a:ext cx="1524000" cy="762000"/>
            </a:xfrm>
            <a:prstGeom prst="rect">
              <a:avLst/>
            </a:prstGeom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r>
                <a:rPr lang="en-US" sz="3600" b="1" dirty="0">
                  <a:latin typeface="Arial" pitchFamily="34" charset="0"/>
                  <a:cs typeface="Arial" pitchFamily="34" charset="0"/>
                  <a:hlinkClick r:id="rId21" action="ppaction://hlinksldjump"/>
                </a:rPr>
                <a:t>$100</a:t>
              </a:r>
              <a:endParaRPr lang="en-US" sz="3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28" name="Rectangle 56">
              <a:hlinkClick r:id="rId2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7323138" y="2286000"/>
              <a:ext cx="1524000" cy="762000"/>
            </a:xfrm>
            <a:prstGeom prst="rect">
              <a:avLst/>
            </a:prstGeom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r>
                <a:rPr lang="en-US" sz="3600" b="1" dirty="0">
                  <a:latin typeface="Arial" pitchFamily="34" charset="0"/>
                  <a:cs typeface="Arial" pitchFamily="34" charset="0"/>
                  <a:hlinkClick r:id="rId22" action="ppaction://hlinksldjump"/>
                </a:rPr>
                <a:t>$200</a:t>
              </a:r>
              <a:endParaRPr lang="en-US" sz="3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29" name="Rectangle 57">
              <a:hlinkClick r:id="rId2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7323138" y="3200400"/>
              <a:ext cx="1524000" cy="762000"/>
            </a:xfrm>
            <a:prstGeom prst="rect">
              <a:avLst/>
            </a:prstGeom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r>
                <a:rPr lang="en-US" sz="3600" b="1" dirty="0">
                  <a:latin typeface="Arial" pitchFamily="34" charset="0"/>
                  <a:cs typeface="Arial" pitchFamily="34" charset="0"/>
                  <a:hlinkClick r:id="rId23" action="ppaction://hlinksldjump"/>
                </a:rPr>
                <a:t>$300</a:t>
              </a:r>
              <a:endParaRPr lang="en-US" sz="3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0" name="Rectangle 58">
              <a:hlinkClick r:id="rId2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7323138" y="4114800"/>
              <a:ext cx="1524000" cy="762000"/>
            </a:xfrm>
            <a:prstGeom prst="rect">
              <a:avLst/>
            </a:prstGeom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r>
                <a:rPr lang="en-US" sz="3600" b="1" dirty="0">
                  <a:latin typeface="Arial" pitchFamily="34" charset="0"/>
                  <a:cs typeface="Arial" pitchFamily="34" charset="0"/>
                  <a:hlinkClick r:id="rId24" action="ppaction://hlinksldjump"/>
                </a:rPr>
                <a:t>$400</a:t>
              </a:r>
              <a:endParaRPr lang="en-US" sz="3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1" name="Rectangle 59">
              <a:hlinkClick r:id="rId2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7323138" y="5029200"/>
              <a:ext cx="1524000" cy="762000"/>
            </a:xfrm>
            <a:prstGeom prst="rect">
              <a:avLst/>
            </a:prstGeom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r>
                <a:rPr lang="en-US" sz="3600" b="1" dirty="0">
                  <a:latin typeface="Arial" pitchFamily="34" charset="0"/>
                  <a:cs typeface="Arial" pitchFamily="34" charset="0"/>
                  <a:hlinkClick r:id="rId25" action="ppaction://hlinksldjump"/>
                </a:rPr>
                <a:t>$500</a:t>
              </a:r>
              <a:endParaRPr lang="en-US" sz="3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2" name="Text Box 60"/>
            <p:cNvSpPr txBox="1">
              <a:spLocks noChangeArrowheads="1"/>
            </p:cNvSpPr>
            <p:nvPr/>
          </p:nvSpPr>
          <p:spPr bwMode="auto">
            <a:xfrm>
              <a:off x="457200" y="838200"/>
              <a:ext cx="18415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</p:grpSp>
      <p:sp>
        <p:nvSpPr>
          <p:cNvPr id="3133" name="Text Box 61">
            <a:hlinkClick r:id="rId26" action="ppaction://hlinksldjump"/>
          </p:cNvPr>
          <p:cNvSpPr txBox="1">
            <a:spLocks noChangeArrowheads="1"/>
          </p:cNvSpPr>
          <p:nvPr/>
        </p:nvSpPr>
        <p:spPr bwMode="auto">
          <a:xfrm>
            <a:off x="5562600" y="6172200"/>
            <a:ext cx="3312069" cy="461665"/>
          </a:xfrm>
          <a:prstGeom prst="rect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27" action="ppaction://hlinksldjump"/>
              </a:rPr>
              <a:t>Final </a:t>
            </a:r>
            <a:r>
              <a:rPr lang="en-U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hlinkClick r:id="rId27" action="ppaction://hlinksldjump"/>
              </a:rPr>
              <a:t>Prepardy</a:t>
            </a:r>
            <a:endParaRPr lang="en-US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609600" y="2392740"/>
            <a:ext cx="79248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dirty="0" smtClean="0">
                <a:latin typeface="Arial" pitchFamily="34" charset="0"/>
                <a:cs typeface="Arial" pitchFamily="34" charset="0"/>
              </a:rPr>
              <a:t>In an emergency, you should call this number.</a:t>
            </a:r>
            <a:endParaRPr lang="en-US" sz="4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381000" y="4655403"/>
            <a:ext cx="8305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What is </a:t>
            </a:r>
            <a:r>
              <a:rPr lang="en-US" sz="4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911?</a:t>
            </a:r>
            <a:endParaRPr lang="en-US" sz="4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0" y="76200"/>
            <a:ext cx="3657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Make a Plan 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- $100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7315200" y="5029200"/>
            <a:ext cx="1703659" cy="1676400"/>
            <a:chOff x="304800" y="4800600"/>
            <a:chExt cx="1703659" cy="1676400"/>
          </a:xfrm>
        </p:grpSpPr>
        <p:pic>
          <p:nvPicPr>
            <p:cNvPr id="2050" name="Picture 2">
              <a:hlinkClick r:id="rId2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04800" y="4800600"/>
              <a:ext cx="1703659" cy="1676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" name="TextBox 6">
              <a:hlinkClick r:id="rId2" action="ppaction://hlinksldjump"/>
            </p:cNvPr>
            <p:cNvSpPr txBox="1"/>
            <p:nvPr/>
          </p:nvSpPr>
          <p:spPr>
            <a:xfrm>
              <a:off x="762000" y="5943600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Back</a:t>
              </a:r>
              <a:endPara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autoUpdateAnimBg="0"/>
      <p:bldP spid="4099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533400" y="1614488"/>
            <a:ext cx="81534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dirty="0" smtClean="0">
                <a:latin typeface="Arial" pitchFamily="34" charset="0"/>
                <a:cs typeface="Arial" pitchFamily="34" charset="0"/>
              </a:rPr>
              <a:t>When riding in the car we should always wear our ______.</a:t>
            </a:r>
            <a:endParaRPr lang="en-US" sz="4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1371600" y="4503003"/>
            <a:ext cx="6324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What </a:t>
            </a:r>
            <a:r>
              <a:rPr lang="en-US" sz="4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is Seatbelt?</a:t>
            </a:r>
            <a:endParaRPr lang="en-US" sz="4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0" y="76200"/>
            <a:ext cx="3657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Make a Plan - 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$200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7315200" y="5029200"/>
            <a:ext cx="1703659" cy="1676400"/>
            <a:chOff x="304800" y="4800600"/>
            <a:chExt cx="1703659" cy="1676400"/>
          </a:xfrm>
        </p:grpSpPr>
        <p:pic>
          <p:nvPicPr>
            <p:cNvPr id="10" name="Picture 2">
              <a:hlinkClick r:id="rId2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04800" y="4800600"/>
              <a:ext cx="1703659" cy="1676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1" name="TextBox 10">
              <a:hlinkClick r:id="rId2" action="ppaction://hlinksldjump"/>
            </p:cNvPr>
            <p:cNvSpPr txBox="1"/>
            <p:nvPr/>
          </p:nvSpPr>
          <p:spPr>
            <a:xfrm>
              <a:off x="762000" y="5943600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Back</a:t>
              </a:r>
              <a:endPara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5600" y="3187700"/>
            <a:ext cx="811213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533400" y="1806476"/>
            <a:ext cx="81534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dirty="0" smtClean="0">
                <a:latin typeface="Arial" pitchFamily="34" charset="0"/>
                <a:cs typeface="Arial" pitchFamily="34" charset="0"/>
              </a:rPr>
              <a:t>In case of a _____, you should meet with your family outside of your home.</a:t>
            </a:r>
            <a:endParaRPr lang="en-US" sz="4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1981200" y="4655403"/>
            <a:ext cx="5181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What is Fire?</a:t>
            </a:r>
            <a:endParaRPr lang="en-US" sz="4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0" y="76200"/>
            <a:ext cx="3657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Make a Plan - 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$300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7315200" y="5029200"/>
            <a:ext cx="1703659" cy="1676400"/>
            <a:chOff x="304800" y="4800600"/>
            <a:chExt cx="1703659" cy="1676400"/>
          </a:xfrm>
        </p:grpSpPr>
        <p:pic>
          <p:nvPicPr>
            <p:cNvPr id="7" name="Picture 2">
              <a:hlinkClick r:id="rId2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04800" y="4800600"/>
              <a:ext cx="1703659" cy="1676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" name="TextBox 7">
              <a:hlinkClick r:id="rId2" action="ppaction://hlinksldjump"/>
            </p:cNvPr>
            <p:cNvSpPr txBox="1"/>
            <p:nvPr/>
          </p:nvSpPr>
          <p:spPr>
            <a:xfrm>
              <a:off x="762000" y="5943600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Back</a:t>
              </a:r>
              <a:endPara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609600" y="1882676"/>
            <a:ext cx="79248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dirty="0" smtClean="0">
                <a:latin typeface="Arial" pitchFamily="34" charset="0"/>
                <a:cs typeface="Arial" pitchFamily="34" charset="0"/>
              </a:rPr>
              <a:t>In case of a _______, your family should take shelter in a basement or safe room.</a:t>
            </a:r>
            <a:endParaRPr lang="en-US" sz="4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1371600" y="4579203"/>
            <a:ext cx="6324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What </a:t>
            </a:r>
            <a:r>
              <a:rPr lang="en-US" sz="4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is Tornado?</a:t>
            </a:r>
            <a:endParaRPr lang="en-US" sz="4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0" y="76200"/>
            <a:ext cx="3657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Make a Plan - 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$400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7315200" y="5029200"/>
            <a:ext cx="1703659" cy="1676400"/>
            <a:chOff x="304800" y="4800600"/>
            <a:chExt cx="1703659" cy="1676400"/>
          </a:xfrm>
        </p:grpSpPr>
        <p:pic>
          <p:nvPicPr>
            <p:cNvPr id="7" name="Picture 2">
              <a:hlinkClick r:id="rId2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04800" y="4800600"/>
              <a:ext cx="1703659" cy="1676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" name="TextBox 7">
              <a:hlinkClick r:id="rId2" action="ppaction://hlinksldjump"/>
            </p:cNvPr>
            <p:cNvSpPr txBox="1"/>
            <p:nvPr/>
          </p:nvSpPr>
          <p:spPr>
            <a:xfrm>
              <a:off x="762000" y="5943600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Back</a:t>
              </a:r>
              <a:endPara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1676400" y="4526340"/>
            <a:ext cx="5715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What is a Smoke Detector?</a:t>
            </a:r>
            <a:endParaRPr lang="en-US" sz="4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457200" y="1806476"/>
            <a:ext cx="82296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4800" dirty="0" smtClean="0">
                <a:latin typeface="Arial" pitchFamily="34" charset="0"/>
                <a:cs typeface="Arial" pitchFamily="34" charset="0"/>
              </a:rPr>
              <a:t>This should have its batteries changed twice a year at the same time clocks are set.</a:t>
            </a:r>
            <a:endParaRPr lang="en-US" sz="4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0" y="76200"/>
            <a:ext cx="3657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Make a Plan - 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$500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7315200" y="5029200"/>
            <a:ext cx="1703659" cy="1676400"/>
            <a:chOff x="304800" y="4800600"/>
            <a:chExt cx="1703659" cy="1676400"/>
          </a:xfrm>
        </p:grpSpPr>
        <p:pic>
          <p:nvPicPr>
            <p:cNvPr id="7" name="Picture 2">
              <a:hlinkClick r:id="rId2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04800" y="4800600"/>
              <a:ext cx="1703659" cy="1676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" name="TextBox 7">
              <a:hlinkClick r:id="rId2" action="ppaction://hlinksldjump"/>
            </p:cNvPr>
            <p:cNvSpPr txBox="1"/>
            <p:nvPr/>
          </p:nvSpPr>
          <p:spPr>
            <a:xfrm>
              <a:off x="762000" y="5943600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Back</a:t>
              </a:r>
              <a:endPara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914400" y="2286000"/>
            <a:ext cx="7239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dirty="0" smtClean="0">
                <a:latin typeface="Arial" pitchFamily="34" charset="0"/>
                <a:cs typeface="Arial" pitchFamily="34" charset="0"/>
              </a:rPr>
              <a:t>This item can help you see if the power goes out.</a:t>
            </a:r>
            <a:endParaRPr lang="en-US" sz="4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1143000" y="4503003"/>
            <a:ext cx="6858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What </a:t>
            </a:r>
            <a:r>
              <a:rPr lang="en-US" sz="4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is a Flashlight?</a:t>
            </a:r>
            <a:endParaRPr lang="en-US" sz="4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0" y="76200"/>
            <a:ext cx="3886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Make a Kit - 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$100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7315200" y="5029200"/>
            <a:ext cx="1703659" cy="1676400"/>
            <a:chOff x="304800" y="4800600"/>
            <a:chExt cx="1703659" cy="1676400"/>
          </a:xfrm>
        </p:grpSpPr>
        <p:pic>
          <p:nvPicPr>
            <p:cNvPr id="7" name="Picture 2">
              <a:hlinkClick r:id="rId2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04800" y="4800600"/>
              <a:ext cx="1703659" cy="1676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" name="TextBox 7">
              <a:hlinkClick r:id="rId2" action="ppaction://hlinksldjump"/>
            </p:cNvPr>
            <p:cNvSpPr txBox="1"/>
            <p:nvPr/>
          </p:nvSpPr>
          <p:spPr>
            <a:xfrm>
              <a:off x="762000" y="5943600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Back</a:t>
              </a:r>
              <a:endPara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62000" y="2438400"/>
            <a:ext cx="7620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dirty="0" smtClean="0">
                <a:latin typeface="Arial" pitchFamily="34" charset="0"/>
                <a:cs typeface="Arial" pitchFamily="34" charset="0"/>
              </a:rPr>
              <a:t>Having this in your kit will help you if you get thirsty.</a:t>
            </a:r>
            <a:endParaRPr lang="en-US" sz="4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1790700" y="4495800"/>
            <a:ext cx="5486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What </a:t>
            </a:r>
            <a:r>
              <a:rPr lang="en-US" sz="4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is Water?</a:t>
            </a:r>
            <a:endParaRPr lang="en-US" sz="4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0" y="76200"/>
            <a:ext cx="3886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Make a Kit - 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$200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7315200" y="5029200"/>
            <a:ext cx="1703659" cy="1676400"/>
            <a:chOff x="304800" y="4800600"/>
            <a:chExt cx="1703659" cy="1676400"/>
          </a:xfrm>
        </p:grpSpPr>
        <p:pic>
          <p:nvPicPr>
            <p:cNvPr id="7" name="Picture 2">
              <a:hlinkClick r:id="rId2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04800" y="4800600"/>
              <a:ext cx="1703659" cy="1676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" name="TextBox 7"/>
            <p:cNvSpPr txBox="1"/>
            <p:nvPr/>
          </p:nvSpPr>
          <p:spPr>
            <a:xfrm>
              <a:off x="762000" y="5943600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Back</a:t>
              </a:r>
              <a:endPara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609600" y="1524000"/>
            <a:ext cx="79248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dirty="0" smtClean="0">
                <a:latin typeface="Arial" pitchFamily="34" charset="0"/>
                <a:cs typeface="Arial" pitchFamily="34" charset="0"/>
              </a:rPr>
              <a:t>These items can give us something to do or play with while in the shelter.</a:t>
            </a:r>
            <a:endParaRPr lang="en-US" sz="4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1143000" y="4297740"/>
            <a:ext cx="67056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What are Games or Toys?</a:t>
            </a:r>
            <a:endParaRPr lang="en-US" sz="4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0" y="76200"/>
            <a:ext cx="3886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Make a Kit - 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$300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7315200" y="5029200"/>
            <a:ext cx="1703659" cy="1676400"/>
            <a:chOff x="304800" y="4800600"/>
            <a:chExt cx="1703659" cy="1676400"/>
          </a:xfrm>
        </p:grpSpPr>
        <p:pic>
          <p:nvPicPr>
            <p:cNvPr id="7" name="Picture 2">
              <a:hlinkClick r:id="rId2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04800" y="4800600"/>
              <a:ext cx="1703659" cy="1676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" name="TextBox 7"/>
            <p:cNvSpPr txBox="1"/>
            <p:nvPr/>
          </p:nvSpPr>
          <p:spPr>
            <a:xfrm>
              <a:off x="762000" y="5943600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Back</a:t>
              </a:r>
              <a:endPara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838200" y="381001"/>
            <a:ext cx="7467600" cy="6001643"/>
          </a:xfrm>
          <a:prstGeom prst="rect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96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9600" b="1" dirty="0" smtClean="0"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Arial" pitchFamily="34" charset="0"/>
                <a:cs typeface="Arial" pitchFamily="34" charset="0"/>
              </a:rPr>
              <a:t>DAILY DOUBLE</a:t>
            </a:r>
            <a:r>
              <a:rPr lang="en-US" sz="96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96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</a:br>
            <a:endParaRPr lang="en-US" sz="9600" b="1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685800" y="1676400"/>
            <a:ext cx="76962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dirty="0" smtClean="0">
                <a:latin typeface="Arial" pitchFamily="34" charset="0"/>
                <a:cs typeface="Arial" pitchFamily="34" charset="0"/>
              </a:rPr>
              <a:t>Having some ______ in the kit will be nice in case you get hungry.</a:t>
            </a:r>
            <a:endParaRPr lang="en-US" sz="4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1409700" y="4269169"/>
            <a:ext cx="62484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What </a:t>
            </a:r>
            <a:r>
              <a:rPr lang="en-US" sz="4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is Food or Snacks?</a:t>
            </a:r>
            <a:endParaRPr lang="en-US" sz="4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0" y="76200"/>
            <a:ext cx="3886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Daily Double - $800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315200" y="5029200"/>
            <a:ext cx="1703659" cy="1676400"/>
            <a:chOff x="304800" y="4800600"/>
            <a:chExt cx="1703659" cy="1676400"/>
          </a:xfrm>
        </p:grpSpPr>
        <p:pic>
          <p:nvPicPr>
            <p:cNvPr id="7" name="Picture 2">
              <a:hlinkClick r:id="rId2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04800" y="4800600"/>
              <a:ext cx="1703659" cy="1676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" name="TextBox 7">
              <a:hlinkClick r:id="rId2" action="ppaction://hlinksldjump"/>
            </p:cNvPr>
            <p:cNvSpPr txBox="1"/>
            <p:nvPr/>
          </p:nvSpPr>
          <p:spPr>
            <a:xfrm>
              <a:off x="762000" y="5943600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Back</a:t>
              </a:r>
              <a:endPara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2"/>
          <p:cNvSpPr txBox="1">
            <a:spLocks noChangeArrowheads="1"/>
          </p:cNvSpPr>
          <p:nvPr/>
        </p:nvSpPr>
        <p:spPr bwMode="auto">
          <a:xfrm>
            <a:off x="457200" y="1882676"/>
            <a:ext cx="82296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dirty="0" smtClean="0">
                <a:latin typeface="Arial" pitchFamily="34" charset="0"/>
                <a:cs typeface="Arial" pitchFamily="34" charset="0"/>
              </a:rPr>
              <a:t>Fred has one in his kit because it is hard for him to drink water from a bottle.</a:t>
            </a:r>
            <a:endParaRPr lang="en-US" sz="4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8131" name="Text Box 3"/>
          <p:cNvSpPr txBox="1">
            <a:spLocks noChangeArrowheads="1"/>
          </p:cNvSpPr>
          <p:nvPr/>
        </p:nvSpPr>
        <p:spPr bwMode="auto">
          <a:xfrm>
            <a:off x="1600200" y="4648200"/>
            <a:ext cx="57912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What is a Water Dish or Bowl?</a:t>
            </a:r>
            <a:endParaRPr lang="en-US" sz="4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0" y="76200"/>
            <a:ext cx="3886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Make a Kit - 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$500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7315200" y="5029200"/>
            <a:ext cx="1703659" cy="1676400"/>
            <a:chOff x="304800" y="4800600"/>
            <a:chExt cx="1703659" cy="1676400"/>
          </a:xfrm>
        </p:grpSpPr>
        <p:pic>
          <p:nvPicPr>
            <p:cNvPr id="7" name="Picture 2">
              <a:hlinkClick r:id="rId2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04800" y="4800600"/>
              <a:ext cx="1703659" cy="1676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" name="TextBox 7">
              <a:hlinkClick r:id="rId2" action="ppaction://hlinksldjump"/>
            </p:cNvPr>
            <p:cNvSpPr txBox="1"/>
            <p:nvPr/>
          </p:nvSpPr>
          <p:spPr>
            <a:xfrm>
              <a:off x="762000" y="5943600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Back</a:t>
              </a:r>
              <a:endPara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1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2"/>
          <p:cNvSpPr txBox="1">
            <a:spLocks noChangeArrowheads="1"/>
          </p:cNvSpPr>
          <p:nvPr/>
        </p:nvSpPr>
        <p:spPr bwMode="auto">
          <a:xfrm>
            <a:off x="533400" y="1676400"/>
            <a:ext cx="8001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dirty="0" smtClean="0">
                <a:latin typeface="Arial" pitchFamily="34" charset="0"/>
                <a:cs typeface="Arial" pitchFamily="34" charset="0"/>
              </a:rPr>
              <a:t>Mom and Dad watch this to know if it will be nice outside or if storms may come.</a:t>
            </a:r>
            <a:endParaRPr lang="en-US" sz="4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1219200" y="4419600"/>
            <a:ext cx="6705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What </a:t>
            </a:r>
            <a:r>
              <a:rPr lang="en-US" sz="4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is the Weather?</a:t>
            </a:r>
            <a:endParaRPr lang="en-US" sz="4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109" name="Text Box 5"/>
          <p:cNvSpPr txBox="1">
            <a:spLocks noChangeArrowheads="1"/>
          </p:cNvSpPr>
          <p:nvPr/>
        </p:nvSpPr>
        <p:spPr bwMode="auto">
          <a:xfrm>
            <a:off x="0" y="76200"/>
            <a:ext cx="6172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Stay Informed - 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$100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7315200" y="5029200"/>
            <a:ext cx="1703659" cy="1676400"/>
            <a:chOff x="304800" y="4800600"/>
            <a:chExt cx="1703659" cy="1676400"/>
          </a:xfrm>
        </p:grpSpPr>
        <p:pic>
          <p:nvPicPr>
            <p:cNvPr id="7" name="Picture 2">
              <a:hlinkClick r:id="rId2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04800" y="4800600"/>
              <a:ext cx="1703659" cy="1676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" name="TextBox 7">
              <a:hlinkClick r:id="rId2" action="ppaction://hlinksldjump"/>
            </p:cNvPr>
            <p:cNvSpPr txBox="1"/>
            <p:nvPr/>
          </p:nvSpPr>
          <p:spPr>
            <a:xfrm>
              <a:off x="762000" y="5943600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Back</a:t>
              </a:r>
              <a:endPara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1371600" y="4114800"/>
            <a:ext cx="62484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Who is Mom, Dad, Brother, Sister or Family Member?</a:t>
            </a:r>
            <a:endParaRPr lang="en-US" sz="4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085" name="Text Box 5"/>
          <p:cNvSpPr txBox="1">
            <a:spLocks noChangeArrowheads="1"/>
          </p:cNvSpPr>
          <p:nvPr/>
        </p:nvSpPr>
        <p:spPr bwMode="auto">
          <a:xfrm>
            <a:off x="0" y="76200"/>
            <a:ext cx="5105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Stay Informed - 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$200</a:t>
            </a: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762000" y="1447800"/>
            <a:ext cx="75438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dirty="0" smtClean="0">
                <a:latin typeface="Arial" pitchFamily="34" charset="0"/>
                <a:cs typeface="Arial" pitchFamily="34" charset="0"/>
              </a:rPr>
              <a:t>This person can help you be ready for emergencies at home.</a:t>
            </a:r>
            <a:endParaRPr lang="en-US" sz="48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315200" y="5029200"/>
            <a:ext cx="1703659" cy="1676400"/>
            <a:chOff x="304800" y="4800600"/>
            <a:chExt cx="1703659" cy="1676400"/>
          </a:xfrm>
        </p:grpSpPr>
        <p:pic>
          <p:nvPicPr>
            <p:cNvPr id="8" name="Picture 2">
              <a:hlinkClick r:id="rId2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04800" y="4800600"/>
              <a:ext cx="1703659" cy="1676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9" name="TextBox 8">
              <a:hlinkClick r:id="rId2" action="ppaction://hlinksldjump"/>
            </p:cNvPr>
            <p:cNvSpPr txBox="1"/>
            <p:nvPr/>
          </p:nvSpPr>
          <p:spPr>
            <a:xfrm>
              <a:off x="762000" y="5943600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Back</a:t>
              </a:r>
              <a:endPara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1208314" y="4884003"/>
            <a:ext cx="6705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Who is a Teacher?</a:t>
            </a:r>
            <a:endParaRPr lang="en-US" sz="4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0" y="76200"/>
            <a:ext cx="5486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Stay Informed - 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$300</a:t>
            </a: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533400" y="1448812"/>
            <a:ext cx="8142514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dirty="0" smtClean="0">
                <a:latin typeface="Arial" pitchFamily="34" charset="0"/>
                <a:cs typeface="Arial" pitchFamily="34" charset="0"/>
              </a:rPr>
              <a:t>A person in the classroom who can tell you what’s going on and what you should do to be safe in the school.</a:t>
            </a:r>
            <a:endParaRPr lang="en-US" sz="48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7315200" y="5029200"/>
            <a:ext cx="1703659" cy="1676400"/>
            <a:chOff x="304800" y="4800600"/>
            <a:chExt cx="1703659" cy="1676400"/>
          </a:xfrm>
        </p:grpSpPr>
        <p:pic>
          <p:nvPicPr>
            <p:cNvPr id="8" name="Picture 2">
              <a:hlinkClick r:id="rId2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04800" y="4800600"/>
              <a:ext cx="1703659" cy="1676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9" name="TextBox 8">
              <a:hlinkClick r:id="rId2" action="ppaction://hlinksldjump"/>
            </p:cNvPr>
            <p:cNvSpPr txBox="1"/>
            <p:nvPr/>
          </p:nvSpPr>
          <p:spPr>
            <a:xfrm>
              <a:off x="762000" y="5943600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Back</a:t>
              </a:r>
              <a:endPara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0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0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Text Box 3"/>
          <p:cNvSpPr txBox="1">
            <a:spLocks noChangeArrowheads="1"/>
          </p:cNvSpPr>
          <p:nvPr/>
        </p:nvSpPr>
        <p:spPr bwMode="auto">
          <a:xfrm>
            <a:off x="1143000" y="4419600"/>
            <a:ext cx="6858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What </a:t>
            </a:r>
            <a:r>
              <a:rPr lang="en-US" sz="4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is a Smoke Detector?</a:t>
            </a:r>
            <a:endParaRPr lang="en-US" sz="4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0181" name="Text Box 5"/>
          <p:cNvSpPr txBox="1">
            <a:spLocks noChangeArrowheads="1"/>
          </p:cNvSpPr>
          <p:nvPr/>
        </p:nvSpPr>
        <p:spPr bwMode="auto">
          <a:xfrm>
            <a:off x="0" y="76200"/>
            <a:ext cx="5105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Stay Informed - 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$400</a:t>
            </a:r>
          </a:p>
        </p:txBody>
      </p:sp>
      <p:sp>
        <p:nvSpPr>
          <p:cNvPr id="2" name="Rectangle 1"/>
          <p:cNvSpPr/>
          <p:nvPr/>
        </p:nvSpPr>
        <p:spPr>
          <a:xfrm>
            <a:off x="685800" y="2392740"/>
            <a:ext cx="7696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dirty="0">
                <a:latin typeface="Arial" pitchFamily="34" charset="0"/>
                <a:cs typeface="Arial" pitchFamily="34" charset="0"/>
              </a:rPr>
              <a:t>Something that will sound an </a:t>
            </a:r>
            <a:r>
              <a:rPr lang="en-US" sz="4800" dirty="0" smtClean="0">
                <a:latin typeface="Arial" pitchFamily="34" charset="0"/>
                <a:cs typeface="Arial" pitchFamily="34" charset="0"/>
              </a:rPr>
              <a:t>alarm in case of a fire. </a:t>
            </a:r>
            <a:endParaRPr lang="en-US" sz="48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315200" y="5029200"/>
            <a:ext cx="1703659" cy="1676400"/>
            <a:chOff x="304800" y="4800600"/>
            <a:chExt cx="1703659" cy="1676400"/>
          </a:xfrm>
        </p:grpSpPr>
        <p:pic>
          <p:nvPicPr>
            <p:cNvPr id="7" name="Picture 2">
              <a:hlinkClick r:id="rId2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04800" y="4800600"/>
              <a:ext cx="1703659" cy="1676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" name="TextBox 7">
              <a:hlinkClick r:id="rId2" action="ppaction://hlinksldjump"/>
            </p:cNvPr>
            <p:cNvSpPr txBox="1"/>
            <p:nvPr/>
          </p:nvSpPr>
          <p:spPr>
            <a:xfrm>
              <a:off x="762000" y="5943600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Back</a:t>
              </a:r>
              <a:endPara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9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Text Box 3"/>
          <p:cNvSpPr txBox="1">
            <a:spLocks noChangeArrowheads="1"/>
          </p:cNvSpPr>
          <p:nvPr/>
        </p:nvSpPr>
        <p:spPr bwMode="auto">
          <a:xfrm>
            <a:off x="1371600" y="4450140"/>
            <a:ext cx="63246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What </a:t>
            </a:r>
            <a:r>
              <a:rPr lang="en-US" sz="4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is a Tornado Siren?</a:t>
            </a:r>
            <a:endParaRPr lang="en-US" sz="4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5301" name="Text Box 5"/>
          <p:cNvSpPr txBox="1">
            <a:spLocks noChangeArrowheads="1"/>
          </p:cNvSpPr>
          <p:nvPr/>
        </p:nvSpPr>
        <p:spPr bwMode="auto">
          <a:xfrm>
            <a:off x="0" y="76200"/>
            <a:ext cx="5562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Stay Informed - 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$500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806476"/>
            <a:ext cx="8305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dirty="0" smtClean="0">
                <a:latin typeface="Arial" pitchFamily="34" charset="0"/>
                <a:cs typeface="Arial" pitchFamily="34" charset="0"/>
              </a:rPr>
              <a:t>This outside alarm let’s us know if bad weather is coming our way. </a:t>
            </a:r>
            <a:endParaRPr lang="en-US" sz="48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7315200" y="5029200"/>
            <a:ext cx="1703659" cy="1676400"/>
            <a:chOff x="304800" y="4800600"/>
            <a:chExt cx="1703659" cy="1676400"/>
          </a:xfrm>
        </p:grpSpPr>
        <p:pic>
          <p:nvPicPr>
            <p:cNvPr id="8" name="Picture 2">
              <a:hlinkClick r:id="rId2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04800" y="4800600"/>
              <a:ext cx="1703659" cy="1676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9" name="TextBox 8">
              <a:hlinkClick r:id="rId2" action="ppaction://hlinksldjump"/>
            </p:cNvPr>
            <p:cNvSpPr txBox="1"/>
            <p:nvPr/>
          </p:nvSpPr>
          <p:spPr>
            <a:xfrm>
              <a:off x="762000" y="5943600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Back</a:t>
              </a:r>
              <a:endPara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2"/>
          <p:cNvSpPr txBox="1">
            <a:spLocks noChangeArrowheads="1"/>
          </p:cNvSpPr>
          <p:nvPr/>
        </p:nvSpPr>
        <p:spPr bwMode="auto">
          <a:xfrm>
            <a:off x="609600" y="1882676"/>
            <a:ext cx="79248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dirty="0" smtClean="0">
                <a:latin typeface="Arial" pitchFamily="34" charset="0"/>
                <a:cs typeface="Arial" pitchFamily="34" charset="0"/>
              </a:rPr>
              <a:t>A person at home who can help us Make a Kit, Make a Plan, and Stay Informed.</a:t>
            </a:r>
            <a:endParaRPr lang="en-US" sz="4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4275" name="Text Box 3"/>
          <p:cNvSpPr txBox="1">
            <a:spLocks noChangeArrowheads="1"/>
          </p:cNvSpPr>
          <p:nvPr/>
        </p:nvSpPr>
        <p:spPr bwMode="auto">
          <a:xfrm>
            <a:off x="914400" y="4526340"/>
            <a:ext cx="73152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Who is a Parent or Family Member?</a:t>
            </a:r>
            <a:endParaRPr lang="en-US" sz="4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4277" name="Text Box 5"/>
          <p:cNvSpPr txBox="1">
            <a:spLocks noChangeArrowheads="1"/>
          </p:cNvSpPr>
          <p:nvPr/>
        </p:nvSpPr>
        <p:spPr bwMode="auto">
          <a:xfrm>
            <a:off x="0" y="76200"/>
            <a:ext cx="3886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Resources - 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$100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7315200" y="5029200"/>
            <a:ext cx="1703659" cy="1676400"/>
            <a:chOff x="304800" y="4800600"/>
            <a:chExt cx="1703659" cy="1676400"/>
          </a:xfrm>
        </p:grpSpPr>
        <p:pic>
          <p:nvPicPr>
            <p:cNvPr id="7" name="Picture 2">
              <a:hlinkClick r:id="rId2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04800" y="4800600"/>
              <a:ext cx="1703659" cy="1676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" name="TextBox 7">
              <a:hlinkClick r:id="rId2" action="ppaction://hlinksldjump"/>
            </p:cNvPr>
            <p:cNvSpPr txBox="1"/>
            <p:nvPr/>
          </p:nvSpPr>
          <p:spPr>
            <a:xfrm>
              <a:off x="762000" y="5943600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Back</a:t>
              </a:r>
              <a:endPara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2"/>
          <p:cNvSpPr txBox="1">
            <a:spLocks noChangeArrowheads="1"/>
          </p:cNvSpPr>
          <p:nvPr/>
        </p:nvSpPr>
        <p:spPr bwMode="auto">
          <a:xfrm>
            <a:off x="381000" y="1164219"/>
            <a:ext cx="8382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dirty="0" smtClean="0">
                <a:latin typeface="Arial" pitchFamily="34" charset="0"/>
                <a:cs typeface="Arial" pitchFamily="34" charset="0"/>
              </a:rPr>
              <a:t>People in our community that can help us get ready for emergencies.</a:t>
            </a:r>
            <a:endParaRPr lang="en-US" sz="4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3251" name="Text Box 3"/>
          <p:cNvSpPr txBox="1">
            <a:spLocks noChangeArrowheads="1"/>
          </p:cNvSpPr>
          <p:nvPr/>
        </p:nvSpPr>
        <p:spPr bwMode="auto">
          <a:xfrm>
            <a:off x="533400" y="3600033"/>
            <a:ext cx="73152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Who are Police, Firefighters, Emergency Medical Personnel, and Emergency Management?</a:t>
            </a:r>
            <a:endParaRPr lang="en-US" sz="40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253" name="Text Box 5"/>
          <p:cNvSpPr txBox="1">
            <a:spLocks noChangeArrowheads="1"/>
          </p:cNvSpPr>
          <p:nvPr/>
        </p:nvSpPr>
        <p:spPr bwMode="auto">
          <a:xfrm>
            <a:off x="0" y="76200"/>
            <a:ext cx="3886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Resources - 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$200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7315200" y="5029200"/>
            <a:ext cx="1703659" cy="1676400"/>
            <a:chOff x="304800" y="4800600"/>
            <a:chExt cx="1703659" cy="1676400"/>
          </a:xfrm>
        </p:grpSpPr>
        <p:pic>
          <p:nvPicPr>
            <p:cNvPr id="7" name="Picture 2">
              <a:hlinkClick r:id="rId2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04800" y="4800600"/>
              <a:ext cx="1703659" cy="1676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" name="TextBox 7">
              <a:hlinkClick r:id="rId2" action="ppaction://hlinksldjump"/>
            </p:cNvPr>
            <p:cNvSpPr txBox="1"/>
            <p:nvPr/>
          </p:nvSpPr>
          <p:spPr>
            <a:xfrm>
              <a:off x="762000" y="5943600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Back</a:t>
              </a:r>
              <a:endPara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2"/>
          <p:cNvSpPr txBox="1">
            <a:spLocks noChangeArrowheads="1"/>
          </p:cNvSpPr>
          <p:nvPr/>
        </p:nvSpPr>
        <p:spPr bwMode="auto">
          <a:xfrm>
            <a:off x="457200" y="1501676"/>
            <a:ext cx="82296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dirty="0" smtClean="0">
                <a:latin typeface="Arial" pitchFamily="34" charset="0"/>
                <a:cs typeface="Arial" pitchFamily="34" charset="0"/>
              </a:rPr>
              <a:t>A furry friend who wants our family and pets to be ready for all emergencies.</a:t>
            </a:r>
            <a:endParaRPr lang="en-US" sz="4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2227" name="Text Box 3"/>
          <p:cNvSpPr txBox="1">
            <a:spLocks noChangeArrowheads="1"/>
          </p:cNvSpPr>
          <p:nvPr/>
        </p:nvSpPr>
        <p:spPr bwMode="auto">
          <a:xfrm>
            <a:off x="762000" y="4114800"/>
            <a:ext cx="74676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Who is Fred the Preparedness Dog?</a:t>
            </a:r>
            <a:endParaRPr lang="en-US" sz="4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2229" name="Text Box 5"/>
          <p:cNvSpPr txBox="1">
            <a:spLocks noChangeArrowheads="1"/>
          </p:cNvSpPr>
          <p:nvPr/>
        </p:nvSpPr>
        <p:spPr bwMode="auto">
          <a:xfrm>
            <a:off x="0" y="76200"/>
            <a:ext cx="3886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Resources - 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$300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7315200" y="5029200"/>
            <a:ext cx="1703659" cy="1676400"/>
            <a:chOff x="304800" y="4800600"/>
            <a:chExt cx="1703659" cy="1676400"/>
          </a:xfrm>
        </p:grpSpPr>
        <p:pic>
          <p:nvPicPr>
            <p:cNvPr id="7" name="Picture 2">
              <a:hlinkClick r:id="rId2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04800" y="4800600"/>
              <a:ext cx="1703659" cy="1676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" name="TextBox 7">
              <a:hlinkClick r:id="rId2" action="ppaction://hlinksldjump"/>
            </p:cNvPr>
            <p:cNvSpPr txBox="1"/>
            <p:nvPr/>
          </p:nvSpPr>
          <p:spPr>
            <a:xfrm>
              <a:off x="762000" y="5943600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Back</a:t>
              </a:r>
              <a:endPara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 Box 2"/>
          <p:cNvSpPr txBox="1">
            <a:spLocks noChangeArrowheads="1"/>
          </p:cNvSpPr>
          <p:nvPr/>
        </p:nvSpPr>
        <p:spPr bwMode="auto">
          <a:xfrm>
            <a:off x="609600" y="2087940"/>
            <a:ext cx="79248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dirty="0" smtClean="0">
                <a:latin typeface="Arial" pitchFamily="34" charset="0"/>
                <a:cs typeface="Arial" pitchFamily="34" charset="0"/>
              </a:rPr>
              <a:t>Someone who we can have as an Emergency Contact.</a:t>
            </a:r>
            <a:endParaRPr lang="en-US" sz="4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0659" name="Text Box 3"/>
          <p:cNvSpPr txBox="1">
            <a:spLocks noChangeArrowheads="1"/>
          </p:cNvSpPr>
          <p:nvPr/>
        </p:nvSpPr>
        <p:spPr bwMode="auto">
          <a:xfrm>
            <a:off x="685800" y="4038600"/>
            <a:ext cx="73152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Who are Grandparents, Doctors, Neighbors, Family Members?</a:t>
            </a:r>
            <a:endParaRPr lang="en-US" sz="4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661" name="Text Box 5"/>
          <p:cNvSpPr txBox="1">
            <a:spLocks noChangeArrowheads="1"/>
          </p:cNvSpPr>
          <p:nvPr/>
        </p:nvSpPr>
        <p:spPr bwMode="auto">
          <a:xfrm>
            <a:off x="0" y="76200"/>
            <a:ext cx="3886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Resources - 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$400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7315200" y="5029200"/>
            <a:ext cx="1703659" cy="1676400"/>
            <a:chOff x="304800" y="4800600"/>
            <a:chExt cx="1703659" cy="1676400"/>
          </a:xfrm>
        </p:grpSpPr>
        <p:pic>
          <p:nvPicPr>
            <p:cNvPr id="7" name="Picture 2">
              <a:hlinkClick r:id="rId2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04800" y="4800600"/>
              <a:ext cx="1703659" cy="1676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" name="TextBox 7">
              <a:hlinkClick r:id="rId2" action="ppaction://hlinksldjump"/>
            </p:cNvPr>
            <p:cNvSpPr txBox="1"/>
            <p:nvPr/>
          </p:nvSpPr>
          <p:spPr>
            <a:xfrm>
              <a:off x="762000" y="5943600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Back</a:t>
              </a:r>
              <a:endPara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06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06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9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 Box 2"/>
          <p:cNvSpPr txBox="1">
            <a:spLocks noChangeArrowheads="1"/>
          </p:cNvSpPr>
          <p:nvPr/>
        </p:nvSpPr>
        <p:spPr bwMode="auto">
          <a:xfrm>
            <a:off x="457200" y="1882676"/>
            <a:ext cx="82296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dirty="0" smtClean="0">
                <a:latin typeface="Arial" pitchFamily="34" charset="0"/>
                <a:cs typeface="Arial" pitchFamily="34" charset="0"/>
              </a:rPr>
              <a:t>This can help Mom and Dad or others take care of us in case we get hurt.</a:t>
            </a:r>
            <a:endParaRPr lang="en-US" sz="4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9635" name="Text Box 3"/>
          <p:cNvSpPr txBox="1">
            <a:spLocks noChangeArrowheads="1"/>
          </p:cNvSpPr>
          <p:nvPr/>
        </p:nvSpPr>
        <p:spPr bwMode="auto">
          <a:xfrm>
            <a:off x="1524000" y="4572000"/>
            <a:ext cx="6096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What is </a:t>
            </a:r>
            <a:r>
              <a:rPr lang="en-US" sz="4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 </a:t>
            </a:r>
            <a:br>
              <a:rPr lang="en-US" sz="4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4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First Aid Kit?</a:t>
            </a:r>
            <a:endParaRPr lang="en-US" sz="4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9637" name="Text Box 5"/>
          <p:cNvSpPr txBox="1">
            <a:spLocks noChangeArrowheads="1"/>
          </p:cNvSpPr>
          <p:nvPr/>
        </p:nvSpPr>
        <p:spPr bwMode="auto">
          <a:xfrm>
            <a:off x="0" y="76200"/>
            <a:ext cx="3886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Resources - 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$500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7315200" y="5029200"/>
            <a:ext cx="1703659" cy="1676400"/>
            <a:chOff x="304800" y="4800600"/>
            <a:chExt cx="1703659" cy="1676400"/>
          </a:xfrm>
        </p:grpSpPr>
        <p:pic>
          <p:nvPicPr>
            <p:cNvPr id="7" name="Picture 2">
              <a:hlinkClick r:id="rId2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04800" y="4800600"/>
              <a:ext cx="1703659" cy="1676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" name="TextBox 7">
              <a:hlinkClick r:id="rId2" action="ppaction://hlinksldjump"/>
            </p:cNvPr>
            <p:cNvSpPr txBox="1"/>
            <p:nvPr/>
          </p:nvSpPr>
          <p:spPr>
            <a:xfrm>
              <a:off x="762000" y="5943600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Back</a:t>
              </a:r>
              <a:endPara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96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96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5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 Box 2"/>
          <p:cNvSpPr txBox="1">
            <a:spLocks noChangeArrowheads="1"/>
          </p:cNvSpPr>
          <p:nvPr/>
        </p:nvSpPr>
        <p:spPr bwMode="auto">
          <a:xfrm>
            <a:off x="609600" y="2826603"/>
            <a:ext cx="7924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dirty="0" smtClean="0">
                <a:latin typeface="Arial" pitchFamily="34" charset="0"/>
                <a:cs typeface="Arial" pitchFamily="34" charset="0"/>
              </a:rPr>
              <a:t>Fred is this kind of dog. </a:t>
            </a:r>
            <a:endParaRPr lang="en-US" sz="4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8611" name="Text Box 3"/>
          <p:cNvSpPr txBox="1">
            <a:spLocks noChangeArrowheads="1"/>
          </p:cNvSpPr>
          <p:nvPr/>
        </p:nvSpPr>
        <p:spPr bwMode="auto">
          <a:xfrm>
            <a:off x="1219200" y="4114800"/>
            <a:ext cx="67056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What is a German Shepherd?</a:t>
            </a:r>
            <a:endParaRPr lang="en-US" sz="4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8613" name="Text Box 5"/>
          <p:cNvSpPr txBox="1">
            <a:spLocks noChangeArrowheads="1"/>
          </p:cNvSpPr>
          <p:nvPr/>
        </p:nvSpPr>
        <p:spPr bwMode="auto">
          <a:xfrm>
            <a:off x="0" y="76200"/>
            <a:ext cx="8229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Fred - 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$100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7315200" y="5029200"/>
            <a:ext cx="1703659" cy="1676400"/>
            <a:chOff x="304800" y="4800600"/>
            <a:chExt cx="1703659" cy="1676400"/>
          </a:xfrm>
        </p:grpSpPr>
        <p:pic>
          <p:nvPicPr>
            <p:cNvPr id="7" name="Picture 2">
              <a:hlinkClick r:id="rId2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04800" y="4800600"/>
              <a:ext cx="1703659" cy="1676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" name="TextBox 7">
              <a:hlinkClick r:id="rId2" action="ppaction://hlinksldjump"/>
            </p:cNvPr>
            <p:cNvSpPr txBox="1"/>
            <p:nvPr/>
          </p:nvSpPr>
          <p:spPr>
            <a:xfrm>
              <a:off x="762000" y="5943600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Back</a:t>
              </a:r>
              <a:endPara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6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6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1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ext Box 2"/>
          <p:cNvSpPr txBox="1">
            <a:spLocks noChangeArrowheads="1"/>
          </p:cNvSpPr>
          <p:nvPr/>
        </p:nvSpPr>
        <p:spPr bwMode="auto">
          <a:xfrm>
            <a:off x="609600" y="2902803"/>
            <a:ext cx="7924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dirty="0" smtClean="0">
                <a:latin typeface="Arial" pitchFamily="34" charset="0"/>
                <a:cs typeface="Arial" pitchFamily="34" charset="0"/>
              </a:rPr>
              <a:t>A Frisbee.</a:t>
            </a:r>
            <a:endParaRPr lang="en-US" sz="4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1219200" y="4267200"/>
            <a:ext cx="67056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What is Fred’s favorite toy?</a:t>
            </a:r>
            <a:endParaRPr lang="en-US" sz="4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7590" name="Text Box 6"/>
          <p:cNvSpPr txBox="1">
            <a:spLocks noChangeArrowheads="1"/>
          </p:cNvSpPr>
          <p:nvPr/>
        </p:nvSpPr>
        <p:spPr bwMode="auto">
          <a:xfrm>
            <a:off x="0" y="76200"/>
            <a:ext cx="8229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Fred - 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$200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7315200" y="5029200"/>
            <a:ext cx="1703659" cy="1676400"/>
            <a:chOff x="304800" y="4800600"/>
            <a:chExt cx="1703659" cy="1676400"/>
          </a:xfrm>
        </p:grpSpPr>
        <p:pic>
          <p:nvPicPr>
            <p:cNvPr id="7" name="Picture 2">
              <a:hlinkClick r:id="rId2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04800" y="4800600"/>
              <a:ext cx="1703659" cy="1676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" name="TextBox 7">
              <a:hlinkClick r:id="rId2" action="ppaction://hlinksldjump"/>
            </p:cNvPr>
            <p:cNvSpPr txBox="1"/>
            <p:nvPr/>
          </p:nvSpPr>
          <p:spPr>
            <a:xfrm>
              <a:off x="762000" y="5943600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Back</a:t>
              </a:r>
              <a:endPara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75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75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 Box 2"/>
          <p:cNvSpPr txBox="1">
            <a:spLocks noChangeArrowheads="1"/>
          </p:cNvSpPr>
          <p:nvPr/>
        </p:nvSpPr>
        <p:spPr bwMode="auto">
          <a:xfrm>
            <a:off x="609600" y="2979003"/>
            <a:ext cx="7924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dirty="0" smtClean="0">
                <a:latin typeface="Arial" pitchFamily="34" charset="0"/>
                <a:cs typeface="Arial" pitchFamily="34" charset="0"/>
              </a:rPr>
              <a:t>The color of Fred’s fur.</a:t>
            </a:r>
            <a:endParaRPr lang="en-US" sz="4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6563" name="Text Box 3"/>
          <p:cNvSpPr txBox="1">
            <a:spLocks noChangeArrowheads="1"/>
          </p:cNvSpPr>
          <p:nvPr/>
        </p:nvSpPr>
        <p:spPr bwMode="auto">
          <a:xfrm>
            <a:off x="685800" y="4267200"/>
            <a:ext cx="7772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What is </a:t>
            </a:r>
            <a:r>
              <a:rPr lang="en-US" sz="4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Brown?</a:t>
            </a:r>
            <a:endParaRPr lang="en-US" sz="4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6566" name="Text Box 6"/>
          <p:cNvSpPr txBox="1">
            <a:spLocks noChangeArrowheads="1"/>
          </p:cNvSpPr>
          <p:nvPr/>
        </p:nvSpPr>
        <p:spPr bwMode="auto">
          <a:xfrm>
            <a:off x="0" y="76200"/>
            <a:ext cx="8229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Fred - 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$300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7315200" y="5029200"/>
            <a:ext cx="1703659" cy="1676400"/>
            <a:chOff x="304800" y="4800600"/>
            <a:chExt cx="1703659" cy="1676400"/>
          </a:xfrm>
        </p:grpSpPr>
        <p:pic>
          <p:nvPicPr>
            <p:cNvPr id="7" name="Picture 2">
              <a:hlinkClick r:id="rId2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04800" y="4800600"/>
              <a:ext cx="1703659" cy="1676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" name="TextBox 7">
              <a:hlinkClick r:id="rId2" action="ppaction://hlinksldjump"/>
            </p:cNvPr>
            <p:cNvSpPr txBox="1"/>
            <p:nvPr/>
          </p:nvSpPr>
          <p:spPr>
            <a:xfrm>
              <a:off x="762000" y="5943600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Back</a:t>
              </a:r>
              <a:endPara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65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65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3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8" name="Text Box 6"/>
          <p:cNvSpPr txBox="1">
            <a:spLocks noChangeArrowheads="1"/>
          </p:cNvSpPr>
          <p:nvPr/>
        </p:nvSpPr>
        <p:spPr bwMode="auto">
          <a:xfrm>
            <a:off x="0" y="76200"/>
            <a:ext cx="8229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Fred - 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$400</a:t>
            </a:r>
          </a:p>
        </p:txBody>
      </p:sp>
      <p:sp>
        <p:nvSpPr>
          <p:cNvPr id="64519" name="Text Box 7"/>
          <p:cNvSpPr txBox="1">
            <a:spLocks noChangeArrowheads="1"/>
          </p:cNvSpPr>
          <p:nvPr/>
        </p:nvSpPr>
        <p:spPr bwMode="auto">
          <a:xfrm>
            <a:off x="609600" y="2895600"/>
            <a:ext cx="7924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dirty="0" smtClean="0">
                <a:latin typeface="Arial" pitchFamily="34" charset="0"/>
                <a:cs typeface="Arial" pitchFamily="34" charset="0"/>
              </a:rPr>
              <a:t>Fred’s favorite snack.</a:t>
            </a:r>
            <a:endParaRPr lang="en-US" sz="4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4520" name="Text Box 8"/>
          <p:cNvSpPr txBox="1">
            <a:spLocks noChangeArrowheads="1"/>
          </p:cNvSpPr>
          <p:nvPr/>
        </p:nvSpPr>
        <p:spPr bwMode="auto">
          <a:xfrm>
            <a:off x="1219200" y="4274403"/>
            <a:ext cx="6705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What is Popcorn?</a:t>
            </a:r>
            <a:endParaRPr lang="en-US" sz="4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315200" y="5029200"/>
            <a:ext cx="1703659" cy="1676400"/>
            <a:chOff x="304800" y="4800600"/>
            <a:chExt cx="1703659" cy="1676400"/>
          </a:xfrm>
        </p:grpSpPr>
        <p:pic>
          <p:nvPicPr>
            <p:cNvPr id="7" name="Picture 2">
              <a:hlinkClick r:id="rId2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04800" y="4800600"/>
              <a:ext cx="1703659" cy="1676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" name="TextBox 7">
              <a:hlinkClick r:id="rId2" action="ppaction://hlinksldjump"/>
            </p:cNvPr>
            <p:cNvSpPr txBox="1"/>
            <p:nvPr/>
          </p:nvSpPr>
          <p:spPr>
            <a:xfrm>
              <a:off x="762000" y="5943600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Back</a:t>
              </a:r>
              <a:endPara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45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45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20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2"/>
          <p:cNvSpPr txBox="1">
            <a:spLocks noChangeArrowheads="1"/>
          </p:cNvSpPr>
          <p:nvPr/>
        </p:nvSpPr>
        <p:spPr bwMode="auto">
          <a:xfrm>
            <a:off x="609600" y="2979003"/>
            <a:ext cx="7924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dirty="0" smtClean="0">
                <a:latin typeface="Arial" pitchFamily="34" charset="0"/>
                <a:cs typeface="Arial" pitchFamily="34" charset="0"/>
              </a:rPr>
              <a:t>How much Fred weighs.</a:t>
            </a:r>
            <a:endParaRPr lang="en-US" sz="4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1143000" y="4426803"/>
            <a:ext cx="6705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What is </a:t>
            </a:r>
            <a:r>
              <a:rPr lang="en-US" sz="4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100 pounds?</a:t>
            </a:r>
            <a:endParaRPr lang="en-US" sz="4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3494" name="Text Box 6"/>
          <p:cNvSpPr txBox="1">
            <a:spLocks noChangeArrowheads="1"/>
          </p:cNvSpPr>
          <p:nvPr/>
        </p:nvSpPr>
        <p:spPr bwMode="auto">
          <a:xfrm>
            <a:off x="0" y="76200"/>
            <a:ext cx="8229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Fred - 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$500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7315200" y="5029200"/>
            <a:ext cx="1703659" cy="1676400"/>
            <a:chOff x="304800" y="4800600"/>
            <a:chExt cx="1703659" cy="1676400"/>
          </a:xfrm>
        </p:grpSpPr>
        <p:pic>
          <p:nvPicPr>
            <p:cNvPr id="7" name="Picture 2">
              <a:hlinkClick r:id="rId2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04800" y="4800600"/>
              <a:ext cx="1703659" cy="1676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" name="TextBox 7">
              <a:hlinkClick r:id="rId2" action="ppaction://hlinksldjump"/>
            </p:cNvPr>
            <p:cNvSpPr txBox="1"/>
            <p:nvPr/>
          </p:nvSpPr>
          <p:spPr>
            <a:xfrm>
              <a:off x="762000" y="5943600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Back</a:t>
              </a:r>
              <a:endPara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34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34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1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lum bright="88000" contrast="-100000"/>
          </a:blip>
          <a:srcRect/>
          <a:stretch>
            <a:fillRect/>
          </a:stretch>
        </p:blipFill>
        <p:spPr bwMode="auto">
          <a:xfrm>
            <a:off x="-1143000" y="457200"/>
            <a:ext cx="61951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1600200" y="593725"/>
            <a:ext cx="6096000" cy="2530475"/>
          </a:xfrm>
          <a:prstGeom prst="rect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8000" b="1" dirty="0"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Arial" pitchFamily="34" charset="0"/>
                <a:cs typeface="Arial" pitchFamily="34" charset="0"/>
              </a:rPr>
              <a:t>FINAL </a:t>
            </a:r>
            <a:r>
              <a:rPr lang="en-US" sz="8000" b="1" dirty="0" smtClean="0"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Arial" pitchFamily="34" charset="0"/>
                <a:cs typeface="Arial" pitchFamily="34" charset="0"/>
              </a:rPr>
              <a:t>PREPARDY</a:t>
            </a:r>
            <a:endParaRPr lang="en-US" sz="8000" b="1" dirty="0"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4339" name="Rectangle 3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600200" y="4419600"/>
            <a:ext cx="6096000" cy="1828800"/>
          </a:xfrm>
          <a:prstGeom prst="rect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10000" b="1" dirty="0"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Arial" pitchFamily="34" charset="0"/>
                <a:cs typeface="Arial" pitchFamily="34" charset="0"/>
              </a:rPr>
              <a:t>?</a:t>
            </a: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1600200" y="3352800"/>
            <a:ext cx="6096000" cy="838200"/>
          </a:xfrm>
          <a:prstGeom prst="rect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4400" b="1" dirty="0" smtClean="0">
                <a:latin typeface="Arial" pitchFamily="34" charset="0"/>
                <a:cs typeface="Arial" pitchFamily="34" charset="0"/>
              </a:rPr>
              <a:t>Pet Emergencies</a:t>
            </a:r>
            <a:endParaRPr lang="en-US" sz="4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animBg="1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lum bright="88000" contrast="-100000"/>
          </a:blip>
          <a:srcRect/>
          <a:stretch>
            <a:fillRect/>
          </a:stretch>
        </p:blipFill>
        <p:spPr bwMode="auto">
          <a:xfrm>
            <a:off x="-2590800" y="0"/>
            <a:ext cx="240061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368" name="Text Box 8"/>
          <p:cNvSpPr txBox="1">
            <a:spLocks noChangeArrowheads="1"/>
          </p:cNvSpPr>
          <p:nvPr/>
        </p:nvSpPr>
        <p:spPr bwMode="auto">
          <a:xfrm>
            <a:off x="495300" y="381000"/>
            <a:ext cx="82296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dirty="0" smtClean="0">
                <a:latin typeface="Arial" pitchFamily="34" charset="0"/>
                <a:cs typeface="Arial" pitchFamily="34" charset="0"/>
              </a:rPr>
              <a:t>Dogs like Fred are able to smell a lot better than people can. To give them something with a familiar smell and to cuddle with in the shelter, they should have a _____.</a:t>
            </a:r>
            <a:endParaRPr lang="en-US" sz="4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369" name="Text Box 9"/>
          <p:cNvSpPr txBox="1">
            <a:spLocks noChangeArrowheads="1"/>
          </p:cNvSpPr>
          <p:nvPr/>
        </p:nvSpPr>
        <p:spPr bwMode="auto">
          <a:xfrm>
            <a:off x="304800" y="5569803"/>
            <a:ext cx="7620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What is </a:t>
            </a:r>
            <a:r>
              <a:rPr lang="en-US" sz="4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 Blanket?</a:t>
            </a:r>
            <a:endParaRPr lang="en-US" sz="4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315200" y="5029200"/>
            <a:ext cx="1703659" cy="1676400"/>
            <a:chOff x="304800" y="4800600"/>
            <a:chExt cx="1703659" cy="1676400"/>
          </a:xfrm>
        </p:grpSpPr>
        <p:pic>
          <p:nvPicPr>
            <p:cNvPr id="6" name="Picture 2">
              <a:hlinkClick r:id="rId4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04800" y="4800600"/>
              <a:ext cx="1703659" cy="1676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" name="TextBox 6">
              <a:hlinkClick r:id="rId4" action="ppaction://hlinksldjump"/>
            </p:cNvPr>
            <p:cNvSpPr txBox="1"/>
            <p:nvPr/>
          </p:nvSpPr>
          <p:spPr>
            <a:xfrm>
              <a:off x="762000" y="5943600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Back</a:t>
              </a:r>
              <a:endPara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heme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8" grpId="0" autoUpdateAnimBg="0"/>
      <p:bldP spid="15369" grpId="0" autoUpdateAnimBg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4422</TotalTime>
  <Words>784</Words>
  <Application>Microsoft Office PowerPoint</Application>
  <PresentationFormat>On-screen Show (4:3)</PresentationFormat>
  <Paragraphs>149</Paragraphs>
  <Slides>31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PowerPoint Presentation</vt:lpstr>
      <vt:lpstr>Prepardy Rules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ICS Jeopardy</dc:title>
  <dc:creator>RieckerT</dc:creator>
  <cp:lastModifiedBy>arosenow</cp:lastModifiedBy>
  <cp:revision>115</cp:revision>
  <cp:lastPrinted>2014-06-24T16:32:50Z</cp:lastPrinted>
  <dcterms:created xsi:type="dcterms:W3CDTF">2000-06-21T21:05:59Z</dcterms:created>
  <dcterms:modified xsi:type="dcterms:W3CDTF">2014-09-05T21:16:10Z</dcterms:modified>
</cp:coreProperties>
</file>